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7" r:id="rId3"/>
    <p:sldId id="269" r:id="rId4"/>
    <p:sldId id="259" r:id="rId5"/>
    <p:sldId id="265" r:id="rId6"/>
    <p:sldId id="256" r:id="rId7"/>
    <p:sldId id="268" r:id="rId8"/>
    <p:sldId id="266" r:id="rId9"/>
    <p:sldId id="257" r:id="rId10"/>
    <p:sldId id="270" r:id="rId11"/>
    <p:sldId id="258" r:id="rId12"/>
    <p:sldId id="264" r:id="rId13"/>
    <p:sldId id="262" r:id="rId14"/>
    <p:sldId id="263"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3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64ACE9-E62A-49AE-B425-75B45D79DB1B}" type="datetimeFigureOut">
              <a:rPr lang="en-US" smtClean="0"/>
              <a:pPr/>
              <a:t>9/18/2012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546E31-B012-45CD-8DA6-BD98672D83A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64ACE9-E62A-49AE-B425-75B45D79DB1B}" type="datetimeFigureOut">
              <a:rPr lang="en-US" smtClean="0"/>
              <a:pPr/>
              <a:t>9/18/2012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546E31-B012-45CD-8DA6-BD98672D83A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a:xfrm>
            <a:off x="304800" y="304800"/>
            <a:ext cx="8229600" cy="1143000"/>
          </a:xfrm>
        </p:spPr>
        <p:txBody>
          <a:bodyPr>
            <a:noAutofit/>
          </a:bodyPr>
          <a:lstStyle/>
          <a:p>
            <a:pPr algn="l"/>
            <a:r>
              <a:rPr lang="en-US" sz="3200" dirty="0" smtClean="0">
                <a:solidFill>
                  <a:schemeClr val="accent6">
                    <a:lumMod val="75000"/>
                  </a:schemeClr>
                </a:solidFill>
              </a:rPr>
              <a:t>Battery Backup/ Uninterruptible Power Systems</a:t>
            </a:r>
            <a:r>
              <a:rPr lang="en-US" sz="3600" b="1" dirty="0" smtClean="0">
                <a:solidFill>
                  <a:schemeClr val="bg1"/>
                </a:solidFill>
              </a:rPr>
              <a:t/>
            </a:r>
            <a:br>
              <a:rPr lang="en-US" sz="3600" b="1" dirty="0" smtClean="0">
                <a:solidFill>
                  <a:schemeClr val="bg1"/>
                </a:solidFill>
              </a:rPr>
            </a:br>
            <a:endParaRPr lang="en-US" sz="3600" dirty="0">
              <a:solidFill>
                <a:schemeClr val="accent6">
                  <a:lumMod val="75000"/>
                </a:schemeClr>
              </a:solidFill>
            </a:endParaRPr>
          </a:p>
        </p:txBody>
      </p:sp>
      <p:sp>
        <p:nvSpPr>
          <p:cNvPr id="5" name="Rectangle 5"/>
          <p:cNvSpPr>
            <a:spLocks noGrp="1" noChangeArrowheads="1"/>
          </p:cNvSpPr>
          <p:nvPr>
            <p:ph idx="1"/>
          </p:nvPr>
        </p:nvSpPr>
        <p:spPr>
          <a:xfrm>
            <a:off x="457200" y="1066800"/>
            <a:ext cx="8229600" cy="5410200"/>
          </a:xfrm>
        </p:spPr>
        <p:txBody>
          <a:bodyPr>
            <a:normAutofit/>
          </a:bodyPr>
          <a:lstStyle/>
          <a:p>
            <a:r>
              <a:rPr lang="en-US" sz="2000" dirty="0" smtClean="0">
                <a:solidFill>
                  <a:schemeClr val="bg1"/>
                </a:solidFill>
              </a:rPr>
              <a:t>Reliable </a:t>
            </a:r>
            <a:r>
              <a:rPr lang="en-US" sz="2000" dirty="0">
                <a:solidFill>
                  <a:schemeClr val="bg1"/>
                </a:solidFill>
              </a:rPr>
              <a:t>Power-----Is important to effectively maintain signal controls and communications for life and safety.  Increased usage has reduced our overall power resources reliability</a:t>
            </a:r>
            <a:r>
              <a:rPr lang="en-US" sz="2000" dirty="0" smtClean="0">
                <a:solidFill>
                  <a:schemeClr val="bg1"/>
                </a:solidFill>
              </a:rPr>
              <a:t>.</a:t>
            </a:r>
          </a:p>
          <a:p>
            <a:endParaRPr lang="en-US" sz="2000" dirty="0">
              <a:solidFill>
                <a:schemeClr val="bg1"/>
              </a:solidFill>
            </a:endParaRPr>
          </a:p>
          <a:p>
            <a:r>
              <a:rPr lang="en-US" sz="2000" dirty="0">
                <a:solidFill>
                  <a:schemeClr val="bg1"/>
                </a:solidFill>
              </a:rPr>
              <a:t>Effective Power-----Is important today because our US power generation companies have not built any new power generation facilities in over 15 years.  Therefore we must utilize our existing capacity to its foremost effectiveness</a:t>
            </a:r>
            <a:r>
              <a:rPr lang="en-US" sz="2000" dirty="0" smtClean="0">
                <a:solidFill>
                  <a:schemeClr val="bg1"/>
                </a:solidFill>
              </a:rPr>
              <a:t>.</a:t>
            </a:r>
          </a:p>
          <a:p>
            <a:endParaRPr lang="en-US" sz="2000" dirty="0">
              <a:solidFill>
                <a:schemeClr val="bg1"/>
              </a:solidFill>
            </a:endParaRPr>
          </a:p>
          <a:p>
            <a:r>
              <a:rPr lang="en-US" sz="2000" dirty="0">
                <a:solidFill>
                  <a:schemeClr val="bg1"/>
                </a:solidFill>
              </a:rPr>
              <a:t> Expensive Power----Is something we are all living with and with governmental decisions allowing increased profitability rather than reliability, we must increase our own protection and reliability. </a:t>
            </a:r>
            <a:endParaRPr lang="en-US" sz="2000" dirty="0" smtClean="0">
              <a:solidFill>
                <a:schemeClr val="bg1"/>
              </a:solidFill>
            </a:endParaRPr>
          </a:p>
          <a:p>
            <a:endParaRPr lang="en-US" sz="2000" dirty="0" smtClean="0">
              <a:solidFill>
                <a:schemeClr val="bg1"/>
              </a:solidFill>
            </a:endParaRPr>
          </a:p>
          <a:p>
            <a:r>
              <a:rPr lang="en-US" sz="2000" dirty="0" smtClean="0">
                <a:solidFill>
                  <a:schemeClr val="bg1"/>
                </a:solidFill>
              </a:rPr>
              <a:t> Most standard traffic signal cabinets utilize 120VAC power which is routed through one or two circuit breakers to supply cabinet equipment.  </a:t>
            </a:r>
          </a:p>
          <a:p>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BATTERY BACK UP Systems</a:t>
            </a:r>
            <a:endParaRPr lang="en-US" dirty="0">
              <a:solidFill>
                <a:schemeClr val="accent6">
                  <a:lumMod val="75000"/>
                </a:schemeClr>
              </a:solidFill>
            </a:endParaRPr>
          </a:p>
        </p:txBody>
      </p:sp>
      <p:pic>
        <p:nvPicPr>
          <p:cNvPr id="5" name="Content Placeholder 4" descr="alpha-fxm-.jpg"/>
          <p:cNvPicPr>
            <a:picLocks noGrp="1" noChangeAspect="1"/>
          </p:cNvPicPr>
          <p:nvPr>
            <p:ph idx="1"/>
          </p:nvPr>
        </p:nvPicPr>
        <p:blipFill>
          <a:blip r:embed="rId3" cstate="print"/>
          <a:srcRect l="1887" t="22642" r="3302" b="35849"/>
          <a:stretch>
            <a:fillRect/>
          </a:stretch>
        </p:blipFill>
        <p:spPr>
          <a:xfrm>
            <a:off x="914400" y="2362200"/>
            <a:ext cx="6553200" cy="3200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Compressed Natural Gas</a:t>
            </a:r>
            <a:endParaRPr lang="en-US" dirty="0">
              <a:solidFill>
                <a:schemeClr val="accent6">
                  <a:lumMod val="75000"/>
                </a:schemeClr>
              </a:solidFill>
            </a:endParaRPr>
          </a:p>
        </p:txBody>
      </p:sp>
      <p:sp>
        <p:nvSpPr>
          <p:cNvPr id="6" name="Content Placeholder 5"/>
          <p:cNvSpPr>
            <a:spLocks noGrp="1"/>
          </p:cNvSpPr>
          <p:nvPr>
            <p:ph idx="1"/>
          </p:nvPr>
        </p:nvSpPr>
        <p:spPr>
          <a:xfrm>
            <a:off x="457200" y="1295400"/>
            <a:ext cx="8229600" cy="5105400"/>
          </a:xfrm>
        </p:spPr>
        <p:txBody>
          <a:bodyPr>
            <a:normAutofit/>
          </a:bodyPr>
          <a:lstStyle/>
          <a:p>
            <a:endParaRPr lang="en-US" sz="2000" dirty="0" smtClean="0">
              <a:solidFill>
                <a:schemeClr val="bg1"/>
              </a:solidFill>
            </a:endParaRPr>
          </a:p>
          <a:p>
            <a:r>
              <a:rPr lang="en-US" sz="2000" dirty="0" smtClean="0">
                <a:solidFill>
                  <a:schemeClr val="bg1"/>
                </a:solidFill>
              </a:rPr>
              <a:t>Unlike a portable generator the CNG generator gets its fuel from the natural gas line provided by the utility company, therefore, an uninterrupted source as long as there is not damage to the natural gas supply </a:t>
            </a:r>
          </a:p>
          <a:p>
            <a:endParaRPr lang="en-US" sz="2000" dirty="0" smtClean="0">
              <a:solidFill>
                <a:schemeClr val="bg1"/>
              </a:solidFill>
            </a:endParaRPr>
          </a:p>
          <a:p>
            <a:r>
              <a:rPr lang="en-US" sz="2000" dirty="0" smtClean="0">
                <a:solidFill>
                  <a:schemeClr val="bg1"/>
                </a:solidFill>
              </a:rPr>
              <a:t>This system currently has a small BBS built in to detect the loss of power and after several minutes on the BBS the power is transferred to the generator </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Compressed Natural Gas</a:t>
            </a:r>
            <a:endParaRPr lang="en-US" dirty="0">
              <a:solidFill>
                <a:schemeClr val="accent6">
                  <a:lumMod val="75000"/>
                </a:schemeClr>
              </a:solidFill>
            </a:endParaRPr>
          </a:p>
        </p:txBody>
      </p:sp>
      <p:pic>
        <p:nvPicPr>
          <p:cNvPr id="5" name="Content Placeholder 4" descr="20120905_134016.jpg"/>
          <p:cNvPicPr>
            <a:picLocks noGrp="1" noChangeAspect="1"/>
          </p:cNvPicPr>
          <p:nvPr>
            <p:ph idx="1"/>
          </p:nvPr>
        </p:nvPicPr>
        <p:blipFill>
          <a:blip r:embed="rId3" cstate="print"/>
          <a:srcRect l="20833" t="1553" r="13889" b="22355"/>
          <a:stretch>
            <a:fillRect/>
          </a:stretch>
        </p:blipFill>
        <p:spPr>
          <a:xfrm>
            <a:off x="1447800" y="1295400"/>
            <a:ext cx="5486400" cy="4724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Compressed Natural </a:t>
            </a:r>
            <a:r>
              <a:rPr lang="en-US" dirty="0" smtClean="0">
                <a:solidFill>
                  <a:schemeClr val="accent6">
                    <a:lumMod val="75000"/>
                  </a:schemeClr>
                </a:solidFill>
              </a:rPr>
              <a:t>Gas (CNG)</a:t>
            </a:r>
            <a:endParaRPr lang="en-US" dirty="0">
              <a:solidFill>
                <a:schemeClr val="accent6">
                  <a:lumMod val="75000"/>
                </a:schemeClr>
              </a:solidFill>
            </a:endParaRPr>
          </a:p>
        </p:txBody>
      </p:sp>
      <p:pic>
        <p:nvPicPr>
          <p:cNvPr id="5" name="Content Placeholder 4" descr="20120905_134016.jpg"/>
          <p:cNvPicPr>
            <a:picLocks noGrp="1" noChangeAspect="1"/>
          </p:cNvPicPr>
          <p:nvPr>
            <p:ph idx="1"/>
          </p:nvPr>
        </p:nvPicPr>
        <p:blipFill>
          <a:blip r:embed="rId3" cstate="print"/>
          <a:stretch>
            <a:fillRect/>
          </a:stretch>
        </p:blipFill>
        <p:spPr>
          <a:xfrm>
            <a:off x="1828800" y="1371600"/>
            <a:ext cx="4800600" cy="47244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Compressed Natural </a:t>
            </a:r>
            <a:r>
              <a:rPr lang="en-US" dirty="0" smtClean="0">
                <a:solidFill>
                  <a:schemeClr val="accent6">
                    <a:lumMod val="75000"/>
                  </a:schemeClr>
                </a:solidFill>
              </a:rPr>
              <a:t>Gas (CNG)</a:t>
            </a:r>
            <a:endParaRPr lang="en-US" dirty="0">
              <a:solidFill>
                <a:schemeClr val="accent6">
                  <a:lumMod val="75000"/>
                </a:schemeClr>
              </a:solidFill>
            </a:endParaRPr>
          </a:p>
        </p:txBody>
      </p:sp>
      <p:pic>
        <p:nvPicPr>
          <p:cNvPr id="5" name="Content Placeholder 4" descr="20120905_134016.jpg"/>
          <p:cNvPicPr>
            <a:picLocks noGrp="1" noChangeAspect="1"/>
          </p:cNvPicPr>
          <p:nvPr>
            <p:ph idx="1"/>
          </p:nvPr>
        </p:nvPicPr>
        <p:blipFill>
          <a:blip r:embed="rId3" cstate="print"/>
          <a:stretch>
            <a:fillRect/>
          </a:stretch>
        </p:blipFill>
        <p:spPr>
          <a:xfrm>
            <a:off x="1295400" y="1295400"/>
            <a:ext cx="6019800" cy="472440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6" name="Content Placeholder 5"/>
          <p:cNvSpPr>
            <a:spLocks noGrp="1"/>
          </p:cNvSpPr>
          <p:nvPr>
            <p:ph idx="1"/>
          </p:nvPr>
        </p:nvSpPr>
        <p:spPr/>
        <p:txBody>
          <a:bodyPr/>
          <a:lstStyle/>
          <a:p>
            <a:pPr algn="ctr">
              <a:buNone/>
            </a:pPr>
            <a:endParaRPr lang="en-US" dirty="0" smtClean="0"/>
          </a:p>
          <a:p>
            <a:pPr algn="ctr">
              <a:buNone/>
            </a:pPr>
            <a:endParaRPr lang="en-US" dirty="0" smtClean="0"/>
          </a:p>
          <a:p>
            <a:pPr algn="ctr">
              <a:buNone/>
            </a:pPr>
            <a:r>
              <a:rPr lang="en-US" sz="6000" dirty="0" smtClean="0"/>
              <a:t>Questions?</a:t>
            </a:r>
            <a:endParaRPr lang="en-US"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a:xfrm>
            <a:off x="304800" y="304800"/>
            <a:ext cx="8229600" cy="1143000"/>
          </a:xfrm>
        </p:spPr>
        <p:txBody>
          <a:bodyPr>
            <a:noAutofit/>
          </a:bodyPr>
          <a:lstStyle/>
          <a:p>
            <a:pPr algn="l"/>
            <a:r>
              <a:rPr lang="en-US" sz="3200" dirty="0" smtClean="0">
                <a:solidFill>
                  <a:schemeClr val="accent6">
                    <a:lumMod val="75000"/>
                  </a:schemeClr>
                </a:solidFill>
              </a:rPr>
              <a:t>Battery Backup/ Uninterruptible Power Systems</a:t>
            </a:r>
            <a:r>
              <a:rPr lang="en-US" sz="3600" b="1" dirty="0" smtClean="0">
                <a:solidFill>
                  <a:schemeClr val="bg1"/>
                </a:solidFill>
              </a:rPr>
              <a:t/>
            </a:r>
            <a:br>
              <a:rPr lang="en-US" sz="3600" b="1" dirty="0" smtClean="0">
                <a:solidFill>
                  <a:schemeClr val="bg1"/>
                </a:solidFill>
              </a:rPr>
            </a:br>
            <a:endParaRPr lang="en-US" sz="3600" dirty="0">
              <a:solidFill>
                <a:schemeClr val="accent6">
                  <a:lumMod val="75000"/>
                </a:schemeClr>
              </a:solidFill>
            </a:endParaRPr>
          </a:p>
        </p:txBody>
      </p:sp>
      <p:sp>
        <p:nvSpPr>
          <p:cNvPr id="6" name="Rectangle 3"/>
          <p:cNvSpPr txBox="1">
            <a:spLocks noChangeArrowheads="1"/>
          </p:cNvSpPr>
          <p:nvPr/>
        </p:nvSpPr>
        <p:spPr>
          <a:xfrm>
            <a:off x="533400" y="990600"/>
            <a:ext cx="8382000" cy="54102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MAINTAIN FULL COLOR</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 During power outages - planned or unplanned.</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STOPS “ALL” POWER PROBLEMS-</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Brownouts, spikes, sags, surges. Clean, regulated, power to all signals, controllers, cameras and sensitive electronics.</a:t>
            </a: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2000" b="1"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ELIMINATE</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 Nuisance calls to reset offline controllers  Relieves POLICE from directing traffic during blackouts and maintenance.</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lang="en-US" sz="2000" dirty="0" smtClean="0">
              <a:solidFill>
                <a:schemeClr val="bg1"/>
              </a:solidFill>
            </a:endParaRPr>
          </a:p>
          <a:p>
            <a:pPr marL="342900" lvl="0" indent="-342900">
              <a:lnSpc>
                <a:spcPct val="90000"/>
              </a:lnSpc>
              <a:spcBef>
                <a:spcPct val="20000"/>
              </a:spcBef>
              <a:buFont typeface="Arial" pitchFamily="34" charset="0"/>
              <a:buChar char="•"/>
              <a:defRPr/>
            </a:pPr>
            <a:r>
              <a:rPr lang="en-US" sz="2000" dirty="0" smtClean="0">
                <a:solidFill>
                  <a:schemeClr val="bg1"/>
                </a:solidFill>
              </a:rPr>
              <a:t>The system is designed to power the entire intersection (all phases) for approximately 2‐7 hours of run time</a:t>
            </a:r>
          </a:p>
          <a:p>
            <a:pPr marL="342900" lvl="0" indent="-342900">
              <a:lnSpc>
                <a:spcPct val="90000"/>
              </a:lnSpc>
              <a:spcBef>
                <a:spcPct val="20000"/>
              </a:spcBef>
              <a:buFont typeface="Arial" pitchFamily="34" charset="0"/>
              <a:buChar char="•"/>
              <a:defRPr/>
            </a:pPr>
            <a:endParaRPr lang="en-US" sz="2000" dirty="0" smtClean="0">
              <a:solidFill>
                <a:schemeClr val="bg1"/>
              </a:solidFill>
            </a:endParaRPr>
          </a:p>
          <a:p>
            <a:pPr marL="342900" lvl="0" indent="-342900">
              <a:lnSpc>
                <a:spcPct val="90000"/>
              </a:lnSpc>
              <a:spcBef>
                <a:spcPct val="20000"/>
              </a:spcBef>
              <a:buFont typeface="Arial" pitchFamily="34" charset="0"/>
              <a:buChar char="•"/>
              <a:defRPr/>
            </a:pPr>
            <a:r>
              <a:rPr lang="en-US" sz="2000" dirty="0" smtClean="0">
                <a:solidFill>
                  <a:schemeClr val="bg1"/>
                </a:solidFill>
              </a:rPr>
              <a:t>Time can be increased with Flash function installed </a:t>
            </a: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a:xfrm>
            <a:off x="304800" y="304800"/>
            <a:ext cx="8229600" cy="1143000"/>
          </a:xfrm>
        </p:spPr>
        <p:txBody>
          <a:bodyPr>
            <a:noAutofit/>
          </a:bodyPr>
          <a:lstStyle/>
          <a:p>
            <a:pPr algn="l"/>
            <a:r>
              <a:rPr lang="en-US" sz="3200" dirty="0" smtClean="0">
                <a:solidFill>
                  <a:schemeClr val="accent6">
                    <a:lumMod val="75000"/>
                  </a:schemeClr>
                </a:solidFill>
              </a:rPr>
              <a:t>Battery Backup/ Uninterruptible Power Systems</a:t>
            </a:r>
            <a:r>
              <a:rPr lang="en-US" sz="3600" b="1" dirty="0" smtClean="0">
                <a:solidFill>
                  <a:schemeClr val="bg1"/>
                </a:solidFill>
              </a:rPr>
              <a:t/>
            </a:r>
            <a:br>
              <a:rPr lang="en-US" sz="3600" b="1" dirty="0" smtClean="0">
                <a:solidFill>
                  <a:schemeClr val="bg1"/>
                </a:solidFill>
              </a:rPr>
            </a:br>
            <a:endParaRPr lang="en-US" sz="3600" dirty="0">
              <a:solidFill>
                <a:schemeClr val="accent6">
                  <a:lumMod val="75000"/>
                </a:schemeClr>
              </a:solidFill>
            </a:endParaRPr>
          </a:p>
        </p:txBody>
      </p:sp>
      <p:sp>
        <p:nvSpPr>
          <p:cNvPr id="5" name="Rectangle 3"/>
          <p:cNvSpPr txBox="1">
            <a:spLocks noChangeArrowheads="1"/>
          </p:cNvSpPr>
          <p:nvPr/>
        </p:nvSpPr>
        <p:spPr>
          <a:xfrm>
            <a:off x="533400" y="1143000"/>
            <a:ext cx="8382000" cy="4343400"/>
          </a:xfrm>
          <a:prstGeom prst="rect">
            <a:avLst/>
          </a:prstGeom>
          <a:noFill/>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6" name="Picture 2"/>
          <p:cNvPicPr>
            <a:picLocks noChangeAspect="1" noChangeArrowheads="1"/>
          </p:cNvPicPr>
          <p:nvPr/>
        </p:nvPicPr>
        <p:blipFill>
          <a:blip r:embed="rId3" cstate="print"/>
          <a:srcRect/>
          <a:stretch>
            <a:fillRect/>
          </a:stretch>
        </p:blipFill>
        <p:spPr bwMode="auto">
          <a:xfrm>
            <a:off x="609600" y="1295400"/>
            <a:ext cx="73914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Types  and Voltages</a:t>
            </a:r>
            <a:endParaRPr lang="en-US" dirty="0">
              <a:solidFill>
                <a:schemeClr val="accent6">
                  <a:lumMod val="75000"/>
                </a:schemeClr>
              </a:solidFill>
            </a:endParaRPr>
          </a:p>
        </p:txBody>
      </p:sp>
      <p:sp>
        <p:nvSpPr>
          <p:cNvPr id="8" name="Content Placeholder 7"/>
          <p:cNvSpPr>
            <a:spLocks noGrp="1"/>
          </p:cNvSpPr>
          <p:nvPr>
            <p:ph idx="1"/>
          </p:nvPr>
        </p:nvSpPr>
        <p:spPr/>
        <p:txBody>
          <a:bodyPr/>
          <a:lstStyle/>
          <a:p>
            <a:r>
              <a:rPr lang="en-US" b="1" dirty="0" smtClean="0">
                <a:solidFill>
                  <a:schemeClr val="bg1"/>
                </a:solidFill>
              </a:rPr>
              <a:t>Uninterruptible Power Systems</a:t>
            </a:r>
          </a:p>
          <a:p>
            <a:pPr>
              <a:buNone/>
            </a:pPr>
            <a:r>
              <a:rPr lang="en-US" b="1" dirty="0" smtClean="0">
                <a:solidFill>
                  <a:schemeClr val="bg1"/>
                </a:solidFill>
              </a:rPr>
              <a:t>	 (Dual Conversion)</a:t>
            </a:r>
          </a:p>
          <a:p>
            <a:endParaRPr lang="en-US" b="1" dirty="0" smtClean="0">
              <a:solidFill>
                <a:schemeClr val="bg1"/>
              </a:solidFill>
            </a:endParaRPr>
          </a:p>
          <a:p>
            <a:r>
              <a:rPr lang="en-US" b="1" dirty="0" smtClean="0">
                <a:solidFill>
                  <a:schemeClr val="bg1"/>
                </a:solidFill>
              </a:rPr>
              <a:t>Battery Back Up</a:t>
            </a:r>
          </a:p>
          <a:p>
            <a:pPr>
              <a:buNone/>
            </a:pPr>
            <a:r>
              <a:rPr lang="en-US" b="1" dirty="0" smtClean="0">
                <a:solidFill>
                  <a:schemeClr val="bg1"/>
                </a:solidFill>
              </a:rPr>
              <a:t>	 (Buck and Boost)</a:t>
            </a:r>
          </a:p>
          <a:p>
            <a:pPr>
              <a:buNone/>
            </a:pPr>
            <a:endParaRPr lang="en-US" b="1" dirty="0" smtClean="0">
              <a:solidFill>
                <a:schemeClr val="bg1"/>
              </a:solidFill>
            </a:endParaRPr>
          </a:p>
          <a:p>
            <a:r>
              <a:rPr lang="en-US" dirty="0" smtClean="0">
                <a:solidFill>
                  <a:schemeClr val="bg1"/>
                </a:solidFill>
              </a:rPr>
              <a:t>Typically 48 VDC to 72 VDC</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2" name="Title 1"/>
          <p:cNvSpPr>
            <a:spLocks noGrp="1"/>
          </p:cNvSpPr>
          <p:nvPr>
            <p:ph type="title"/>
          </p:nvPr>
        </p:nvSpPr>
        <p:spPr>
          <a:noFill/>
        </p:spPr>
        <p:txBody>
          <a:bodyPr/>
          <a:lstStyle/>
          <a:p>
            <a:pPr algn="l"/>
            <a:r>
              <a:rPr lang="en-US" dirty="0" smtClean="0">
                <a:solidFill>
                  <a:schemeClr val="accent6">
                    <a:lumMod val="75000"/>
                  </a:schemeClr>
                </a:solidFill>
              </a:rPr>
              <a:t>Manufacturers </a:t>
            </a:r>
            <a:endParaRPr lang="en-US" dirty="0">
              <a:solidFill>
                <a:schemeClr val="accent6">
                  <a:lumMod val="75000"/>
                </a:schemeClr>
              </a:solidFill>
            </a:endParaRPr>
          </a:p>
        </p:txBody>
      </p:sp>
      <p:sp>
        <p:nvSpPr>
          <p:cNvPr id="4" name="Rectangle 3"/>
          <p:cNvSpPr>
            <a:spLocks noGrp="1" noChangeArrowheads="1"/>
          </p:cNvSpPr>
          <p:nvPr>
            <p:ph idx="1"/>
          </p:nvPr>
        </p:nvSpPr>
        <p:spPr>
          <a:xfrm>
            <a:off x="914400" y="1447801"/>
            <a:ext cx="8229600" cy="3886200"/>
          </a:xfrm>
        </p:spPr>
        <p:txBody>
          <a:bodyPr>
            <a:normAutofit/>
          </a:bodyPr>
          <a:lstStyle/>
          <a:p>
            <a:pPr>
              <a:lnSpc>
                <a:spcPct val="90000"/>
              </a:lnSpc>
            </a:pPr>
            <a:endParaRPr lang="en-US" sz="2000" dirty="0" smtClean="0">
              <a:solidFill>
                <a:schemeClr val="bg1"/>
              </a:solidFill>
            </a:endParaRPr>
          </a:p>
          <a:p>
            <a:pPr>
              <a:lnSpc>
                <a:spcPct val="90000"/>
              </a:lnSpc>
            </a:pPr>
            <a:r>
              <a:rPr lang="en-US" sz="2000" dirty="0" smtClean="0">
                <a:solidFill>
                  <a:schemeClr val="bg1"/>
                </a:solidFill>
              </a:rPr>
              <a:t>Myers </a:t>
            </a:r>
            <a:r>
              <a:rPr lang="en-US" sz="2000" dirty="0">
                <a:solidFill>
                  <a:schemeClr val="bg1"/>
                </a:solidFill>
              </a:rPr>
              <a:t>PowerBack --BBS-Line Interactive, Buck-Boost options</a:t>
            </a:r>
          </a:p>
          <a:p>
            <a:pPr>
              <a:lnSpc>
                <a:spcPct val="90000"/>
              </a:lnSpc>
            </a:pPr>
            <a:r>
              <a:rPr lang="en-US" sz="2000" dirty="0">
                <a:solidFill>
                  <a:schemeClr val="bg1"/>
                </a:solidFill>
              </a:rPr>
              <a:t>Dimensions Unlimited—BBS </a:t>
            </a:r>
          </a:p>
          <a:p>
            <a:pPr>
              <a:lnSpc>
                <a:spcPct val="90000"/>
              </a:lnSpc>
            </a:pPr>
            <a:r>
              <a:rPr lang="en-US" sz="2000" dirty="0">
                <a:solidFill>
                  <a:schemeClr val="bg1"/>
                </a:solidFill>
              </a:rPr>
              <a:t>PowerSystems Inc—Canadian-FERRO BBS Conversion-	</a:t>
            </a:r>
          </a:p>
          <a:p>
            <a:pPr>
              <a:lnSpc>
                <a:spcPct val="90000"/>
              </a:lnSpc>
            </a:pPr>
            <a:r>
              <a:rPr lang="en-US" sz="2000" dirty="0">
                <a:solidFill>
                  <a:schemeClr val="bg1"/>
                </a:solidFill>
              </a:rPr>
              <a:t>Quixote—Line Interactive-BBS-Buck option</a:t>
            </a:r>
          </a:p>
          <a:p>
            <a:pPr>
              <a:lnSpc>
                <a:spcPct val="90000"/>
              </a:lnSpc>
            </a:pPr>
            <a:r>
              <a:rPr lang="en-US" sz="2000" dirty="0">
                <a:solidFill>
                  <a:schemeClr val="bg1"/>
                </a:solidFill>
              </a:rPr>
              <a:t>TechPower Developments Inc—Canadian-Single Conversion BBS</a:t>
            </a:r>
          </a:p>
          <a:p>
            <a:pPr>
              <a:lnSpc>
                <a:spcPct val="90000"/>
              </a:lnSpc>
            </a:pPr>
            <a:r>
              <a:rPr lang="en-US" sz="2000" dirty="0">
                <a:solidFill>
                  <a:schemeClr val="bg1"/>
                </a:solidFill>
              </a:rPr>
              <a:t>Signal Sense—BBS-Repackaged Marine Inverter	</a:t>
            </a:r>
          </a:p>
          <a:p>
            <a:pPr>
              <a:lnSpc>
                <a:spcPct val="90000"/>
              </a:lnSpc>
            </a:pPr>
            <a:r>
              <a:rPr lang="en-US" sz="2000" dirty="0">
                <a:solidFill>
                  <a:schemeClr val="bg1"/>
                </a:solidFill>
              </a:rPr>
              <a:t>Econolite—Relabeled TechPower BBS</a:t>
            </a:r>
          </a:p>
          <a:p>
            <a:pPr>
              <a:lnSpc>
                <a:spcPct val="90000"/>
              </a:lnSpc>
            </a:pPr>
            <a:r>
              <a:rPr lang="en-US" sz="2000" dirty="0">
                <a:solidFill>
                  <a:schemeClr val="bg1"/>
                </a:solidFill>
              </a:rPr>
              <a:t>Alpha Technologies—BBS-Line Interactive, Buck-Boost options</a:t>
            </a:r>
          </a:p>
          <a:p>
            <a:pPr>
              <a:lnSpc>
                <a:spcPct val="90000"/>
              </a:lnSpc>
            </a:pPr>
            <a:r>
              <a:rPr lang="en-US" sz="2000" dirty="0">
                <a:solidFill>
                  <a:schemeClr val="bg1"/>
                </a:solidFill>
              </a:rPr>
              <a:t>Always ON UPS—Canadian-BBS-Line Interactive, Buck-Boost</a:t>
            </a:r>
          </a:p>
          <a:p>
            <a:pPr>
              <a:lnSpc>
                <a:spcPct val="90000"/>
              </a:lnSpc>
            </a:pPr>
            <a:r>
              <a:rPr lang="en-US" sz="2000" dirty="0">
                <a:solidFill>
                  <a:schemeClr val="bg1"/>
                </a:solidFill>
              </a:rPr>
              <a:t>TESCO—BBS-Line Interactive—Relabeled APC Office BBS</a:t>
            </a:r>
          </a:p>
          <a:p>
            <a:pPr>
              <a:lnSpc>
                <a:spcPct val="90000"/>
              </a:lnSpc>
              <a:buNone/>
            </a:pP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b="1" dirty="0" smtClean="0">
                <a:solidFill>
                  <a:schemeClr val="accent6">
                    <a:lumMod val="75000"/>
                  </a:schemeClr>
                </a:solidFill>
              </a:rPr>
              <a:t>UNINTRUPTIBLE POWER SYSTEMS</a:t>
            </a:r>
            <a:endParaRPr lang="en-US" dirty="0">
              <a:solidFill>
                <a:schemeClr val="accent6">
                  <a:lumMod val="75000"/>
                </a:schemeClr>
              </a:solidFill>
            </a:endParaRPr>
          </a:p>
        </p:txBody>
      </p:sp>
      <p:sp>
        <p:nvSpPr>
          <p:cNvPr id="11" name="Rectangle 3"/>
          <p:cNvSpPr txBox="1">
            <a:spLocks noChangeArrowheads="1"/>
          </p:cNvSpPr>
          <p:nvPr/>
        </p:nvSpPr>
        <p:spPr>
          <a:xfrm>
            <a:off x="457200" y="1371600"/>
            <a:ext cx="8382000" cy="495300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endParaRPr lang="en-US" sz="2800" dirty="0" smtClean="0">
              <a:solidFill>
                <a:schemeClr val="bg1"/>
              </a:solidFill>
            </a:endParaRPr>
          </a:p>
          <a:p>
            <a:pPr marL="342900" lvl="0" indent="-342900">
              <a:spcBef>
                <a:spcPct val="20000"/>
              </a:spcBef>
              <a:buFont typeface="Arial" pitchFamily="34" charset="0"/>
              <a:buChar char="•"/>
              <a:defRPr/>
            </a:pPr>
            <a:r>
              <a:rPr lang="en-US" sz="2800" dirty="0" smtClean="0">
                <a:solidFill>
                  <a:schemeClr val="bg1"/>
                </a:solidFill>
              </a:rPr>
              <a:t>An uninterruptible power supply (UPS) is a device that will provide continuous power even when the utility power fails. </a:t>
            </a:r>
            <a:endPar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Rectifier takes input utility AC to DC</a:t>
            </a:r>
            <a:r>
              <a:rPr lang="en-US" sz="2800" dirty="0" smtClean="0">
                <a:solidFill>
                  <a:schemeClr val="bg1"/>
                </a:solidFill>
                <a:effectLst>
                  <a:outerShdw blurRad="38100" dist="38100" dir="2700000" algn="tl">
                    <a:srgbClr val="000000"/>
                  </a:outerShdw>
                </a:effectLst>
              </a:rPr>
              <a:t> then</a:t>
            </a:r>
            <a:r>
              <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 filters</a:t>
            </a:r>
            <a:r>
              <a:rPr kumimoji="0" lang="en-US" sz="2800" i="0" u="none" strike="noStrike" kern="1200" cap="none" spc="0" normalizeH="0" noProof="0" dirty="0" smtClean="0">
                <a:ln>
                  <a:noFill/>
                </a:ln>
                <a:solidFill>
                  <a:schemeClr val="bg1"/>
                </a:solidFill>
                <a:effectLst>
                  <a:outerShdw blurRad="38100" dist="38100" dir="2700000" algn="tl">
                    <a:srgbClr val="000000"/>
                  </a:outerShdw>
                </a:effectLst>
                <a:uLnTx/>
                <a:uFillTx/>
                <a:latin typeface="+mn-lt"/>
                <a:ea typeface="+mn-ea"/>
                <a:cs typeface="+mn-cs"/>
              </a:rPr>
              <a:t> and </a:t>
            </a:r>
            <a:r>
              <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adjusts input current to near unity.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DC-DC Regulation converter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i="0" u="none" strike="noStrike" kern="1200" cap="none" spc="0" normalizeH="0" baseline="0" noProof="0" dirty="0" smtClean="0">
                <a:ln>
                  <a:noFill/>
                </a:ln>
                <a:solidFill>
                  <a:schemeClr val="bg1"/>
                </a:solidFill>
                <a:effectLst>
                  <a:outerShdw blurRad="38100" dist="38100" dir="2700000" algn="tl">
                    <a:srgbClr val="000000"/>
                  </a:outerShdw>
                </a:effectLst>
                <a:uLnTx/>
                <a:uFillTx/>
                <a:latin typeface="+mn-lt"/>
                <a:ea typeface="+mn-ea"/>
                <a:cs typeface="+mn-cs"/>
              </a:rPr>
              <a:t>High Power Inverter output conversion to regulated AC   </a:t>
            </a:r>
            <a:endParaRPr kumimoji="0" lang="en-US" sz="2800" i="0" u="none" strike="noStrike" kern="1200" cap="none" spc="0" normalizeH="0" baseline="0" noProof="0" dirty="0">
              <a:ln>
                <a:noFill/>
              </a:ln>
              <a:solidFill>
                <a:schemeClr val="bg1"/>
              </a:solidFill>
              <a:effectLst>
                <a:outerShdw blurRad="38100" dist="38100" dir="2700000" algn="tl">
                  <a:srgbClr val="000000"/>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b="1" dirty="0" smtClean="0">
                <a:solidFill>
                  <a:schemeClr val="accent6">
                    <a:lumMod val="75000"/>
                  </a:schemeClr>
                </a:solidFill>
              </a:rPr>
              <a:t>UNINTRUPTIBLE POWER SYSTEMS</a:t>
            </a:r>
            <a:endParaRPr lang="en-US" dirty="0">
              <a:solidFill>
                <a:schemeClr val="accent6">
                  <a:lumMod val="75000"/>
                </a:schemeClr>
              </a:solidFill>
            </a:endParaRPr>
          </a:p>
        </p:txBody>
      </p:sp>
      <p:pic>
        <p:nvPicPr>
          <p:cNvPr id="9" name="Content Placeholder 8" descr="sp-series-model-pd.png"/>
          <p:cNvPicPr>
            <a:picLocks noGrp="1" noChangeAspect="1"/>
          </p:cNvPicPr>
          <p:nvPr>
            <p:ph idx="1"/>
          </p:nvPr>
        </p:nvPicPr>
        <p:blipFill>
          <a:blip r:embed="rId3" cstate="print"/>
          <a:srcRect t="8826" b="13951"/>
          <a:stretch>
            <a:fillRect/>
          </a:stretch>
        </p:blipFill>
        <p:spPr>
          <a:xfrm>
            <a:off x="914400" y="1676400"/>
            <a:ext cx="7315199" cy="34290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b="1" dirty="0" smtClean="0">
                <a:solidFill>
                  <a:schemeClr val="accent6">
                    <a:lumMod val="75000"/>
                  </a:schemeClr>
                </a:solidFill>
              </a:rPr>
              <a:t>UNINTRUPTIBLE POWER SYSTEMS</a:t>
            </a:r>
            <a:endParaRPr lang="en-US" dirty="0">
              <a:solidFill>
                <a:schemeClr val="accent6">
                  <a:lumMod val="75000"/>
                </a:schemeClr>
              </a:solidFill>
            </a:endParaRPr>
          </a:p>
        </p:txBody>
      </p:sp>
      <p:pic>
        <p:nvPicPr>
          <p:cNvPr id="8" name="Picture 4" descr="itscolo2"/>
          <p:cNvPicPr>
            <a:picLocks noChangeAspect="1" noChangeArrowheads="1"/>
          </p:cNvPicPr>
          <p:nvPr/>
        </p:nvPicPr>
        <p:blipFill>
          <a:blip r:embed="rId3" cstate="print"/>
          <a:srcRect l="13699" t="7164" r="10959" b="12239"/>
          <a:stretch>
            <a:fillRect/>
          </a:stretch>
        </p:blipFill>
        <p:spPr bwMode="auto">
          <a:xfrm>
            <a:off x="914400" y="1600200"/>
            <a:ext cx="6934200" cy="4572000"/>
          </a:xfrm>
          <a:prstGeom prst="rect">
            <a:avLst/>
          </a:prstGeom>
          <a:noFill/>
        </p:spPr>
      </p:pic>
      <p:sp>
        <p:nvSpPr>
          <p:cNvPr id="5" name="Rectangle 4"/>
          <p:cNvSpPr/>
          <p:nvPr/>
        </p:nvSpPr>
        <p:spPr>
          <a:xfrm>
            <a:off x="0" y="3048000"/>
            <a:ext cx="14478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dirty="0" smtClean="0">
                <a:solidFill>
                  <a:srgbClr val="FF0000"/>
                </a:solidFill>
                <a:latin typeface="Times New Roman" pitchFamily="18" charset="0"/>
                <a:cs typeface="Times New Roman" pitchFamily="18" charset="0"/>
              </a:rPr>
              <a:t>Unit</a:t>
            </a:r>
            <a:endParaRPr lang="en-US" sz="36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6" name="Rectangle 5"/>
          <p:cNvSpPr/>
          <p:nvPr/>
        </p:nvSpPr>
        <p:spPr>
          <a:xfrm>
            <a:off x="0" y="4038600"/>
            <a:ext cx="16764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dirty="0" smtClean="0">
                <a:solidFill>
                  <a:srgbClr val="FF0000"/>
                </a:solidFill>
                <a:latin typeface="Times New Roman" pitchFamily="18" charset="0"/>
                <a:cs typeface="Times New Roman" pitchFamily="18" charset="0"/>
              </a:rPr>
              <a:t>Battery</a:t>
            </a:r>
            <a:endParaRPr lang="en-US" sz="3600" b="1" cap="all" spc="0"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sp>
        <p:nvSpPr>
          <p:cNvPr id="9" name="Right Arrow 8"/>
          <p:cNvSpPr/>
          <p:nvPr/>
        </p:nvSpPr>
        <p:spPr>
          <a:xfrm>
            <a:off x="1676400" y="31242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752600" y="45720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1752600" y="3810000"/>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fficSignalAnimation2.gif"/>
          <p:cNvPicPr>
            <a:picLocks noChangeAspect="1"/>
          </p:cNvPicPr>
          <p:nvPr/>
        </p:nvPicPr>
        <p:blipFill>
          <a:blip r:embed="rId2" cstate="print"/>
          <a:stretch>
            <a:fillRect/>
          </a:stretch>
        </p:blipFill>
        <p:spPr>
          <a:xfrm>
            <a:off x="0" y="0"/>
            <a:ext cx="2286000" cy="6858000"/>
          </a:xfrm>
          <a:prstGeom prst="rect">
            <a:avLst/>
          </a:prstGeom>
        </p:spPr>
      </p:pic>
      <p:sp>
        <p:nvSpPr>
          <p:cNvPr id="7" name="Title 6"/>
          <p:cNvSpPr>
            <a:spLocks noGrp="1"/>
          </p:cNvSpPr>
          <p:nvPr>
            <p:ph type="title"/>
          </p:nvPr>
        </p:nvSpPr>
        <p:spPr/>
        <p:txBody>
          <a:bodyPr/>
          <a:lstStyle/>
          <a:p>
            <a:pPr algn="l"/>
            <a:r>
              <a:rPr lang="en-US" dirty="0" smtClean="0">
                <a:solidFill>
                  <a:schemeClr val="accent6">
                    <a:lumMod val="75000"/>
                  </a:schemeClr>
                </a:solidFill>
              </a:rPr>
              <a:t>BATTERY BACK UP Systems</a:t>
            </a:r>
            <a:endParaRPr lang="en-US" dirty="0">
              <a:solidFill>
                <a:schemeClr val="accent6">
                  <a:lumMod val="75000"/>
                </a:schemeClr>
              </a:solidFill>
            </a:endParaRPr>
          </a:p>
        </p:txBody>
      </p:sp>
      <p:sp>
        <p:nvSpPr>
          <p:cNvPr id="9" name="Content Placeholder 8"/>
          <p:cNvSpPr>
            <a:spLocks noGrp="1"/>
          </p:cNvSpPr>
          <p:nvPr>
            <p:ph idx="1"/>
          </p:nvPr>
        </p:nvSpPr>
        <p:spPr>
          <a:xfrm>
            <a:off x="914400" y="1295400"/>
            <a:ext cx="8229600" cy="4525963"/>
          </a:xfrm>
        </p:spPr>
        <p:txBody>
          <a:bodyPr>
            <a:normAutofit lnSpcReduction="10000"/>
          </a:bodyPr>
          <a:lstStyle/>
          <a:p>
            <a:r>
              <a:rPr lang="en-US" sz="2800" dirty="0" smtClean="0">
                <a:solidFill>
                  <a:schemeClr val="bg1"/>
                </a:solidFill>
              </a:rPr>
              <a:t>Battery backup system, or BBS, is an addition to the circuitry of a signalized intersection that will allow it to run on battery power in the event of a power outage. </a:t>
            </a:r>
          </a:p>
          <a:p>
            <a:pPr>
              <a:buNone/>
            </a:pPr>
            <a:endParaRPr lang="en-US" sz="2800" dirty="0" smtClean="0">
              <a:solidFill>
                <a:schemeClr val="bg1"/>
              </a:solidFill>
            </a:endParaRPr>
          </a:p>
          <a:p>
            <a:r>
              <a:rPr lang="en-US" sz="2800" dirty="0" smtClean="0">
                <a:solidFill>
                  <a:schemeClr val="bg1"/>
                </a:solidFill>
              </a:rPr>
              <a:t>An automatic transfer switch from utility power to battery power typically occurs within milliseconds </a:t>
            </a:r>
          </a:p>
          <a:p>
            <a:endParaRPr lang="en-US" sz="2800" dirty="0" smtClean="0">
              <a:solidFill>
                <a:schemeClr val="bg1"/>
              </a:solidFill>
            </a:endParaRPr>
          </a:p>
          <a:p>
            <a:r>
              <a:rPr lang="en-US" sz="2800" dirty="0" smtClean="0">
                <a:solidFill>
                  <a:schemeClr val="bg1"/>
                </a:solidFill>
              </a:rPr>
              <a:t>Uses Buck and Boost system to regulate power problems</a:t>
            </a:r>
            <a:endParaRPr 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459</Words>
  <Application>Microsoft Office PowerPoint</Application>
  <PresentationFormat>On-screen Show (4:3)</PresentationFormat>
  <Paragraphs>69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Battery Backup/ Uninterruptible Power Systems </vt:lpstr>
      <vt:lpstr>Battery Backup/ Uninterruptible Power Systems </vt:lpstr>
      <vt:lpstr>Battery Backup/ Uninterruptible Power Systems </vt:lpstr>
      <vt:lpstr>Types  and Voltages</vt:lpstr>
      <vt:lpstr>Manufacturers </vt:lpstr>
      <vt:lpstr>UNINTRUPTIBLE POWER SYSTEMS</vt:lpstr>
      <vt:lpstr>UNINTRUPTIBLE POWER SYSTEMS</vt:lpstr>
      <vt:lpstr>UNINTRUPTIBLE POWER SYSTEMS</vt:lpstr>
      <vt:lpstr>BATTERY BACK UP Systems</vt:lpstr>
      <vt:lpstr>BATTERY BACK UP Systems</vt:lpstr>
      <vt:lpstr>Compressed Natural Gas</vt:lpstr>
      <vt:lpstr>Compressed Natural Gas</vt:lpstr>
      <vt:lpstr>Compressed Natural Gas (CNG)</vt:lpstr>
      <vt:lpstr>Compressed Natural Gas (CNG)</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Hightower</dc:creator>
  <cp:lastModifiedBy>John Hightower</cp:lastModifiedBy>
  <cp:revision>18</cp:revision>
  <dcterms:created xsi:type="dcterms:W3CDTF">2012-09-12T16:08:24Z</dcterms:created>
  <dcterms:modified xsi:type="dcterms:W3CDTF">2012-09-18T13:44:37Z</dcterms:modified>
</cp:coreProperties>
</file>